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438" r:id="rId2"/>
    <p:sldId id="257" r:id="rId3"/>
    <p:sldId id="42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6835E-9E6F-4847-A903-94EB18761B00}" type="datetimeFigureOut">
              <a:rPr lang="en-CA" smtClean="0"/>
              <a:t>2019-06-13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55542-1ECA-4C94-8E8F-85436944C3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8883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 - 2 min</a:t>
            </a:r>
          </a:p>
          <a:p>
            <a:r>
              <a:rPr lang="en-CA" dirty="0"/>
              <a:t>-introduction</a:t>
            </a:r>
            <a:r>
              <a:rPr lang="en-CA" baseline="0" dirty="0"/>
              <a:t>s and then very brief reasoning for why we did this and why we think it is important</a:t>
            </a:r>
          </a:p>
          <a:p>
            <a:endParaRPr lang="en-CA" dirty="0"/>
          </a:p>
          <a:p>
            <a:r>
              <a:rPr lang="en-CA" dirty="0"/>
              <a:t>-growing level</a:t>
            </a:r>
            <a:r>
              <a:rPr lang="en-CA" baseline="0" dirty="0"/>
              <a:t> of discourse on mid-career faculty – nothing done for them, mostly for those starting out</a:t>
            </a:r>
          </a:p>
          <a:p>
            <a:r>
              <a:rPr lang="en-CA" baseline="0" dirty="0"/>
              <a:t>-some unhappy .. Unclear how to connect with changing world, students</a:t>
            </a:r>
          </a:p>
          <a:p>
            <a:r>
              <a:rPr lang="en-CA" baseline="0" dirty="0"/>
              <a:t>-focus on resilience in the literature and popular press</a:t>
            </a:r>
          </a:p>
          <a:p>
            <a:r>
              <a:rPr lang="en-CA" baseline="0" dirty="0"/>
              <a:t>-so much change going on!</a:t>
            </a:r>
          </a:p>
          <a:p>
            <a:r>
              <a:rPr lang="en-CA" baseline="0" dirty="0"/>
              <a:t>-impact as TLCs – a campus-wide initiative</a:t>
            </a:r>
          </a:p>
          <a:p>
            <a:r>
              <a:rPr lang="en-CA" baseline="0" dirty="0"/>
              <a:t>-overall health and wellness of our colleagues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12FDC-6E90-486D-9580-D59A83274B71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589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J/D – 5 min</a:t>
            </a:r>
          </a:p>
          <a:p>
            <a:r>
              <a:rPr lang="en-CA" dirty="0"/>
              <a:t>-</a:t>
            </a:r>
            <a:r>
              <a:rPr lang="en-CA" baseline="0" dirty="0"/>
              <a:t>Get them to fill out either the stress or burnout scales independently online</a:t>
            </a:r>
          </a:p>
          <a:p>
            <a:r>
              <a:rPr lang="en-CA" baseline="0" dirty="0"/>
              <a:t>-we could have them up on the screen from the websites</a:t>
            </a:r>
          </a:p>
          <a:p>
            <a:r>
              <a:rPr lang="en-CA" dirty="0"/>
              <a:t>-then</a:t>
            </a:r>
            <a:r>
              <a:rPr lang="en-CA" baseline="0" dirty="0"/>
              <a:t> share your results with the larger group.  How do you feel after getting your scores?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12FDC-6E90-486D-9580-D59A83274B71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875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D100D-9EFA-4486-8566-66F6EFDE1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F00839-B3B6-41DE-9E83-299EBA0D0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AF5D3-E4B6-4D88-97F9-9BD8F8C5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07E6-15BB-4565-B61B-07A383B0E94A}" type="datetimeFigureOut">
              <a:rPr lang="en-CA" smtClean="0"/>
              <a:t>2019-06-13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FCC5A-C5FE-4036-AC9D-08C82890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1A2C6-1ACA-4F36-B7CB-A3A2495BB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884B-D66A-4834-AF92-98A64CC17F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095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8FC45-513E-43B1-A405-3089BA196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B04C87-E350-416D-AAD9-8C0E07B16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E64FA-543A-4871-B15B-A3A41D053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07E6-15BB-4565-B61B-07A383B0E94A}" type="datetimeFigureOut">
              <a:rPr lang="en-CA" smtClean="0"/>
              <a:t>2019-06-13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3BF22-0A4A-45A2-A3A7-7451A1119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FE90-2ABD-4E2D-94DC-B71BC33BB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884B-D66A-4834-AF92-98A64CC17F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119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D9131A-7810-448F-ADEC-304AB8E1B1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0F581-91C0-474A-B555-06118718D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6EB17-11C1-49DA-B186-F2448C638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07E6-15BB-4565-B61B-07A383B0E94A}" type="datetimeFigureOut">
              <a:rPr lang="en-CA" smtClean="0"/>
              <a:t>2019-06-13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55EEA-C736-4F81-8475-5D9A1E56B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D545D-B9DF-4DBB-939C-347B43E62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884B-D66A-4834-AF92-98A64CC17F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29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100E-D4EC-4A7E-9BB9-D492737F5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D0423-0CE1-48D6-8891-AC66D773B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6D116-62A8-419C-9A3C-1D9D8A9DA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07E6-15BB-4565-B61B-07A383B0E94A}" type="datetimeFigureOut">
              <a:rPr lang="en-CA" smtClean="0"/>
              <a:t>2019-06-13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064B5-873B-49EA-BAA5-1C27D08BF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DFA41-00A0-402C-B6A2-B6FB32F86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884B-D66A-4834-AF92-98A64CC17F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852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6F95A-9DE2-4CD5-88F9-4C5720CC4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A1D4B-4801-43A8-A8B4-DCE14E4CA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6B9DC-7AF3-41C6-B0CB-FD93D70D5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07E6-15BB-4565-B61B-07A383B0E94A}" type="datetimeFigureOut">
              <a:rPr lang="en-CA" smtClean="0"/>
              <a:t>2019-06-13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6B7A1-94D6-4353-8E98-7570BAFDC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EE7F9-B93E-4374-8941-3A92AEF7C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884B-D66A-4834-AF92-98A64CC17F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2045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A6230-9F17-452B-8B98-79D5C3FB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5BA20-DE3E-415A-97F4-1346D6AA8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45F91-16A8-4ECE-930A-0583BC383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09027-30C9-42AC-9074-846B1F60B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07E6-15BB-4565-B61B-07A383B0E94A}" type="datetimeFigureOut">
              <a:rPr lang="en-CA" smtClean="0"/>
              <a:t>2019-06-13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E61B99-E397-4ED8-BC79-5AC676140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36ADE-5E0D-473C-A6AF-A0F76720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884B-D66A-4834-AF92-98A64CC17F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337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9159F-A9AE-430E-8B49-291BCB9E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B49BE-B51B-499B-A03F-1124C84A7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5B80D-245F-4E5C-94ED-153380D69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264055-E5F3-487D-AB5D-04D3138A2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429378-9F65-4839-A4C3-6CAA1CFE1A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48C5ED-61CF-4B0E-A991-2744FCC48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07E6-15BB-4565-B61B-07A383B0E94A}" type="datetimeFigureOut">
              <a:rPr lang="en-CA" smtClean="0"/>
              <a:t>2019-06-13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3B35F7-BC27-465A-AB20-66A1DEBB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579D77-3153-4F99-A929-80C6B262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884B-D66A-4834-AF92-98A64CC17F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281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C38E4-3726-47DA-B422-75DA53BCA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54305F-6C53-4E4C-861E-31A1586CE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07E6-15BB-4565-B61B-07A383B0E94A}" type="datetimeFigureOut">
              <a:rPr lang="en-CA" smtClean="0"/>
              <a:t>2019-06-13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961398-EB1A-4C70-A8C3-96255EB4A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70C902-63E2-42BD-B9F2-108A025D7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884B-D66A-4834-AF92-98A64CC17F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536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C8DC1F-57A8-4960-B9B5-4D8EE09E8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07E6-15BB-4565-B61B-07A383B0E94A}" type="datetimeFigureOut">
              <a:rPr lang="en-CA" smtClean="0"/>
              <a:t>2019-06-13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33D6B5-4D90-48D9-9862-829383882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D322A-C899-4D96-BF47-57AB30335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884B-D66A-4834-AF92-98A64CC17F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1933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F149E-5300-43EB-AC67-7AC9176F4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8AF60-3405-4C4D-9F6F-5EE906ADC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0EA168-B37D-4F90-81A2-808B9403E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BC9BB4-B7D2-47B5-A31E-35869A61E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07E6-15BB-4565-B61B-07A383B0E94A}" type="datetimeFigureOut">
              <a:rPr lang="en-CA" smtClean="0"/>
              <a:t>2019-06-13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78380D-190C-471C-895D-08A75149D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0ED12A-95BA-4B8D-93BE-95FFFDE95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884B-D66A-4834-AF92-98A64CC17F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244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3B48A-F59A-4BB4-AE7A-2BE010D7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11AC0F-4404-40C7-BA87-FFEA586CE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81E997-BA35-43D6-B953-AAC57EC4D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EB80F-22FA-48E8-90B8-1EB4B2969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07E6-15BB-4565-B61B-07A383B0E94A}" type="datetimeFigureOut">
              <a:rPr lang="en-CA" smtClean="0"/>
              <a:t>2019-06-13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2C598-7C6C-47DE-831F-E137869A5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FFDC7-8B66-4684-9AE2-C4F894A11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884B-D66A-4834-AF92-98A64CC17F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435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459A4F-4FC4-4BF6-B007-764C6B72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4AA2A-4133-4F4D-A81D-6CA3A6F7D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03105-BBFC-432D-8F45-C445C434B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E07E6-15BB-4565-B61B-07A383B0E94A}" type="datetimeFigureOut">
              <a:rPr lang="en-CA" smtClean="0"/>
              <a:t>2019-06-13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0DB25-6A53-4CEC-B877-7B43F116D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63727-4EF4-4C36-B16F-E4A19FB8A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1884B-D66A-4834-AF92-98A64CC17F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780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test-stress.com/en/free-burnout-test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mha.ca/whats-your-stress-index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ng bridge over a body of water&#10;&#10;Description automatically generated">
            <a:extLst>
              <a:ext uri="{FF2B5EF4-FFF2-40B4-BE49-F238E27FC236}">
                <a16:creationId xmlns:a16="http://schemas.microsoft.com/office/drawing/2014/main" id="{812B2EE5-CDE1-42A9-BBD3-E215AB323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06" r="5294"/>
          <a:stretch/>
        </p:blipFill>
        <p:spPr>
          <a:xfrm>
            <a:off x="15240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1972" y="203654"/>
            <a:ext cx="8948057" cy="2017033"/>
          </a:xfrm>
        </p:spPr>
        <p:txBody>
          <a:bodyPr/>
          <a:lstStyle/>
          <a:p>
            <a:pPr algn="l"/>
            <a:r>
              <a:rPr lang="en-C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Retreating in mid-career: </a:t>
            </a:r>
            <a:br>
              <a:rPr lang="en-C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Addressing the challenges faced by the unhappiest faculty in the academe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21971" y="3069770"/>
            <a:ext cx="3407228" cy="1360714"/>
          </a:xfrm>
        </p:spPr>
        <p:txBody>
          <a:bodyPr/>
          <a:lstStyle/>
          <a:p>
            <a:pPr algn="l"/>
            <a:r>
              <a:rPr lang="en-CA" b="1" dirty="0">
                <a:solidFill>
                  <a:schemeClr val="bg1"/>
                </a:solidFill>
              </a:rPr>
              <a:t>David M. Andrews</a:t>
            </a:r>
          </a:p>
          <a:p>
            <a:pPr algn="l"/>
            <a:r>
              <a:rPr lang="en-CA" b="1" dirty="0">
                <a:solidFill>
                  <a:schemeClr val="bg1"/>
                </a:solidFill>
              </a:rPr>
              <a:t>Judy A.K. Bornais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446" y="6035903"/>
            <a:ext cx="1764383" cy="6736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308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447B6-19C2-4778-913E-DB2312154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Burnout Inventory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36D5D-FCC3-4288-BBB4-493B80873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>
                <a:hlinkClick r:id="rId2"/>
              </a:rPr>
              <a:t>http://www.test-stress.com/en/free-</a:t>
            </a:r>
            <a:r>
              <a:rPr lang="en-CA" u="sng" dirty="0">
                <a:solidFill>
                  <a:srgbClr val="FF0000"/>
                </a:solidFill>
                <a:hlinkClick r:id="rId2"/>
              </a:rPr>
              <a:t>burnout</a:t>
            </a:r>
            <a:r>
              <a:rPr lang="en-CA" u="sng" dirty="0">
                <a:hlinkClick r:id="rId2"/>
              </a:rPr>
              <a:t>-test.php</a:t>
            </a:r>
            <a:endParaRPr lang="en-CA" sz="2400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4F3F98-86EC-4130-BC71-2D9F99F26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561" y="6272213"/>
            <a:ext cx="4096867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42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Stress Inventory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395870" y="1457581"/>
            <a:ext cx="7400260" cy="938579"/>
            <a:chOff x="372136" y="1305377"/>
            <a:chExt cx="7400260" cy="938579"/>
          </a:xfrm>
        </p:grpSpPr>
        <p:sp>
          <p:nvSpPr>
            <p:cNvPr id="12" name="TextBox 11"/>
            <p:cNvSpPr txBox="1"/>
            <p:nvPr/>
          </p:nvSpPr>
          <p:spPr>
            <a:xfrm>
              <a:off x="372136" y="1305377"/>
              <a:ext cx="7400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CA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2136" y="1782291"/>
              <a:ext cx="6241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u="sng" dirty="0">
                  <a:hlinkClick r:id="rId3"/>
                </a:rPr>
                <a:t>https://cmha.ca/whats-your-stress-index/</a:t>
              </a:r>
              <a:endParaRPr lang="en-CA" sz="2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626418" y="6240161"/>
            <a:ext cx="4038910" cy="637275"/>
            <a:chOff x="4982097" y="6177996"/>
            <a:chExt cx="4038910" cy="637275"/>
          </a:xfrm>
        </p:grpSpPr>
        <p:sp>
          <p:nvSpPr>
            <p:cNvPr id="17" name="Title 1"/>
            <p:cNvSpPr txBox="1">
              <a:spLocks/>
            </p:cNvSpPr>
            <p:nvPr/>
          </p:nvSpPr>
          <p:spPr bwMode="auto">
            <a:xfrm>
              <a:off x="5451805" y="6210685"/>
              <a:ext cx="3569202" cy="56358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2000" i="1" dirty="0">
                  <a:solidFill>
                    <a:schemeClr val="bg1"/>
                  </a:solidFill>
                </a:rPr>
                <a:t>STLHE 2019 - Mid-career retreat </a:t>
              </a:r>
              <a:endParaRPr lang="en-US" sz="3600" i="1" dirty="0">
                <a:solidFill>
                  <a:schemeClr val="bg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2" r="64078"/>
            <a:stretch/>
          </p:blipFill>
          <p:spPr>
            <a:xfrm>
              <a:off x="4982097" y="6177996"/>
              <a:ext cx="506884" cy="637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244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185</Words>
  <Application>Microsoft Office PowerPoint</Application>
  <PresentationFormat>Widescreen</PresentationFormat>
  <Paragraphs>23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Retreating in mid-career:  Addressing the challenges faced by the unhappiest faculty in the academe</vt:lpstr>
      <vt:lpstr>Burnout Inventory</vt:lpstr>
      <vt:lpstr>Stress Inventory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Retreating in mid-career:  Addressing the challenges faced by the unhappiest faculty in the academe</dc:title>
  <dc:creator>Judy Bornais</dc:creator>
  <cp:lastModifiedBy>Judy Bornais</cp:lastModifiedBy>
  <cp:revision>1</cp:revision>
  <dcterms:created xsi:type="dcterms:W3CDTF">2019-06-13T16:23:57Z</dcterms:created>
  <dcterms:modified xsi:type="dcterms:W3CDTF">2019-06-13T16:27:04Z</dcterms:modified>
</cp:coreProperties>
</file>